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82" r:id="rId2"/>
    <p:sldId id="288" r:id="rId3"/>
    <p:sldId id="283" r:id="rId4"/>
    <p:sldId id="290" r:id="rId5"/>
    <p:sldId id="289" r:id="rId6"/>
    <p:sldId id="291" r:id="rId7"/>
    <p:sldId id="285" r:id="rId8"/>
    <p:sldId id="299" r:id="rId9"/>
    <p:sldId id="292" r:id="rId10"/>
    <p:sldId id="293" r:id="rId11"/>
    <p:sldId id="295" r:id="rId12"/>
    <p:sldId id="297" r:id="rId13"/>
    <p:sldId id="296" r:id="rId14"/>
    <p:sldId id="298" r:id="rId15"/>
    <p:sldId id="300" r:id="rId16"/>
    <p:sldId id="319" r:id="rId17"/>
    <p:sldId id="286" r:id="rId18"/>
    <p:sldId id="301" r:id="rId19"/>
    <p:sldId id="302" r:id="rId20"/>
    <p:sldId id="304" r:id="rId21"/>
    <p:sldId id="307" r:id="rId22"/>
    <p:sldId id="308" r:id="rId23"/>
    <p:sldId id="309" r:id="rId24"/>
    <p:sldId id="310" r:id="rId25"/>
    <p:sldId id="287" r:id="rId26"/>
    <p:sldId id="311" r:id="rId27"/>
    <p:sldId id="312" r:id="rId28"/>
    <p:sldId id="313" r:id="rId29"/>
    <p:sldId id="314" r:id="rId30"/>
    <p:sldId id="315" r:id="rId31"/>
    <p:sldId id="316" r:id="rId32"/>
    <p:sldId id="31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A9BD0D-DE6F-481D-B03C-7BEC8E1A2EDB}">
          <p14:sldIdLst>
            <p14:sldId id="282"/>
          </p14:sldIdLst>
        </p14:section>
        <p14:section name="Summary Section" id="{8230F137-BCA7-4CBD-BA42-9BF943AC7A95}">
          <p14:sldIdLst>
            <p14:sldId id="288"/>
          </p14:sldIdLst>
        </p14:section>
        <p14:section name="Section 1" id="{E35447B7-81B8-4ECA-B1DB-161F006981C3}">
          <p14:sldIdLst>
            <p14:sldId id="283"/>
            <p14:sldId id="290"/>
            <p14:sldId id="289"/>
            <p14:sldId id="291"/>
          </p14:sldIdLst>
        </p14:section>
        <p14:section name="Section 2" id="{0A0D704C-53EF-4509-8CA5-997CC4870D65}">
          <p14:sldIdLst>
            <p14:sldId id="285"/>
            <p14:sldId id="299"/>
            <p14:sldId id="292"/>
            <p14:sldId id="293"/>
            <p14:sldId id="295"/>
            <p14:sldId id="297"/>
            <p14:sldId id="296"/>
            <p14:sldId id="298"/>
            <p14:sldId id="300"/>
            <p14:sldId id="319"/>
          </p14:sldIdLst>
        </p14:section>
        <p14:section name="Section 3" id="{EBE4B933-B8BE-49C6-9BA8-3C9EB1C459A0}">
          <p14:sldIdLst>
            <p14:sldId id="286"/>
            <p14:sldId id="301"/>
            <p14:sldId id="302"/>
            <p14:sldId id="304"/>
            <p14:sldId id="307"/>
            <p14:sldId id="308"/>
            <p14:sldId id="309"/>
            <p14:sldId id="310"/>
          </p14:sldIdLst>
        </p14:section>
        <p14:section name="Section 4" id="{5589759B-762F-46B3-AF4B-24F7B02831F1}">
          <p14:sldIdLst>
            <p14:sldId id="287"/>
            <p14:sldId id="311"/>
            <p14:sldId id="312"/>
            <p14:sldId id="313"/>
            <p14:sldId id="314"/>
            <p14:sldId id="315"/>
            <p14:sldId id="316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31" autoAdjust="0"/>
  </p:normalViewPr>
  <p:slideViewPr>
    <p:cSldViewPr snapToGrid="0">
      <p:cViewPr>
        <p:scale>
          <a:sx n="100" d="100"/>
          <a:sy n="100" d="100"/>
        </p:scale>
        <p:origin x="96" y="-2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2018/12/17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2018/12/17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 Number</a:t>
            </a:r>
            <a:endParaRPr lang="en-ZA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Email or Social Media Handle</a:t>
            </a:r>
            <a:endParaRPr lang="en-ZA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Company 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 dirty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Insert or Drag &amp; Drop Photo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 dirty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233197" y="6252514"/>
            <a:ext cx="1057415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70D2EDF-B193-4DE3-86C5-C4F039C256E4}" type="slidenum">
              <a:rPr lang="fa-IR" sz="1600" baseline="0" smtClean="0">
                <a:cs typeface="B Mitra" panose="00000400000000000000" pitchFamily="2" charset="-78"/>
              </a:rPr>
              <a:t>‹#›</a:t>
            </a:fld>
            <a:r>
              <a:rPr lang="fa-IR" sz="1600" baseline="0" dirty="0">
                <a:cs typeface="B Mitra" panose="00000400000000000000" pitchFamily="2" charset="-78"/>
              </a:rPr>
              <a:t> از 32</a:t>
            </a:r>
            <a:endParaRPr lang="en-ZA" sz="1600" baseline="0" dirty="0">
              <a:cs typeface="B Mitra" panose="00000400000000000000" pitchFamily="2" charset="-78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page 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535B8BB-64A7-4096-938D-803F5CE36B43}"/>
              </a:ext>
            </a:extLst>
          </p:cNvPr>
          <p:cNvSpPr/>
          <p:nvPr userDrawn="1"/>
        </p:nvSpPr>
        <p:spPr>
          <a:xfrm>
            <a:off x="-113467" y="6232048"/>
            <a:ext cx="2829773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aseline="0" dirty="0">
                <a:cs typeface="B Mitra" panose="00000400000000000000" pitchFamily="2" charset="-78"/>
              </a:rPr>
              <a:t>گروه 3 – خانه هوشمند</a:t>
            </a:r>
            <a:endParaRPr lang="en-ZA" sz="1600" baseline="0" dirty="0">
              <a:cs typeface="B Mitra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transition spd="slow">
    <p:push dir="u"/>
  </p:transition>
  <p:hf hdr="0" ftr="0" dt="0"/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3.png"/><Relationship Id="rId7" Type="http://schemas.openxmlformats.org/officeDocument/2006/relationships/slide" Target="slide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3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slide" Target="slide14.xml"/><Relationship Id="rId3" Type="http://schemas.openxmlformats.org/officeDocument/2006/relationships/slide" Target="slide9.xml"/><Relationship Id="rId7" Type="http://schemas.openxmlformats.org/officeDocument/2006/relationships/slide" Target="slide11.xml"/><Relationship Id="rId12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png"/><Relationship Id="rId11" Type="http://schemas.openxmlformats.org/officeDocument/2006/relationships/slide" Target="slide13.xml"/><Relationship Id="rId5" Type="http://schemas.openxmlformats.org/officeDocument/2006/relationships/slide" Target="slide10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fa-IR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خانه هوشمند</a:t>
            </a:r>
            <a:endParaRPr lang="en-ZA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fa-IR" dirty="0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B Mitra" panose="00000400000000000000" pitchFamily="2" charset="-78"/>
              </a:rPr>
              <a:t>گروه 3</a:t>
            </a:r>
          </a:p>
          <a:p>
            <a:r>
              <a:rPr lang="fa-IR" dirty="0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B Mitra" panose="00000400000000000000" pitchFamily="2" charset="-78"/>
              </a:rPr>
              <a:t>زیر نظر دکتر </a:t>
            </a:r>
            <a:r>
              <a:rPr lang="fa-IR" dirty="0" err="1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B Mitra" panose="00000400000000000000" pitchFamily="2" charset="-78"/>
              </a:rPr>
              <a:t>فریا</a:t>
            </a:r>
            <a:r>
              <a:rPr lang="fa-IR" dirty="0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B Mitra" panose="00000400000000000000" pitchFamily="2" charset="-78"/>
              </a:rPr>
              <a:t> </a:t>
            </a:r>
            <a:r>
              <a:rPr lang="fa-IR" dirty="0" err="1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B Mitra" panose="00000400000000000000" pitchFamily="2" charset="-78"/>
              </a:rPr>
              <a:t>نصیری</a:t>
            </a:r>
            <a:r>
              <a:rPr lang="fa-IR" dirty="0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B Mitra" panose="00000400000000000000" pitchFamily="2" charset="-78"/>
              </a:rPr>
              <a:t> </a:t>
            </a:r>
            <a:r>
              <a:rPr lang="fa-IR" dirty="0" err="1">
                <a:ln w="0"/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RANSans" panose="020B0506030804020204" pitchFamily="34" charset="-78"/>
                <a:cs typeface="B Mitra" panose="00000400000000000000" pitchFamily="2" charset="-78"/>
              </a:rPr>
              <a:t>مفخم</a:t>
            </a:r>
            <a:endParaRPr lang="en-ZA" dirty="0">
              <a:ln w="0"/>
              <a:solidFill>
                <a:schemeClr val="bg1"/>
              </a:solidFill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IRANSans" panose="020B0506030804020204" pitchFamily="34" charset="-78"/>
              <a:cs typeface="B Mitra" panose="00000400000000000000" pitchFamily="2" charset="-78"/>
            </a:endParaRPr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C94269F-B459-4E64-A338-EA926F08F8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715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29A6AA-54CC-47FB-A161-85DA092B5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a-IR" sz="3200" dirty="0">
                <a:latin typeface="IRANSans" panose="020B0506030804020204" pitchFamily="34" charset="-78"/>
                <a:cs typeface="IRANSans" panose="020B0506030804020204" pitchFamily="34" charset="-78"/>
              </a:rPr>
              <a:t>گسترش شبکه برق</a:t>
            </a:r>
            <a:br>
              <a:rPr lang="fa-IR" sz="3200" dirty="0">
                <a:latin typeface="IRANSans" panose="020B0506030804020204" pitchFamily="34" charset="-78"/>
                <a:cs typeface="IRANSans" panose="020B0506030804020204" pitchFamily="34" charset="-78"/>
              </a:rPr>
            </a:br>
            <a:endParaRPr lang="fa-IR" sz="3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9D9209-1535-44C2-84DC-C08562CC9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4022806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C94269F-B459-4E64-A338-EA926F08F8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5811" b="5811"/>
          <a:stretch>
            <a:fillRect/>
          </a:stretch>
        </p:blipFill>
        <p:spPr>
          <a:xfrm>
            <a:off x="6526869" y="1262114"/>
            <a:ext cx="4904790" cy="433376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07A147-8FE0-4C68-A75C-BD2E3076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41" y="1856095"/>
            <a:ext cx="4462659" cy="31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91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C94269F-B459-4E64-A338-EA926F08F8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6526869" y="1444752"/>
            <a:ext cx="4904790" cy="4134438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2B4BB20-7C4E-4733-A4CB-8088187B9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700" y="1856093"/>
            <a:ext cx="4566300" cy="31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1158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C94269F-B459-4E64-A338-EA926F08F8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1777472" cy="609715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29A6AA-54CC-47FB-A161-85DA092B5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t"/>
          <a:lstStyle/>
          <a:p>
            <a:pPr algn="ctr"/>
            <a:r>
              <a:rPr lang="fa-IR" sz="2800" kern="0" spc="0" dirty="0">
                <a:latin typeface="IRANSans" panose="020B0506030804020204" pitchFamily="34" charset="-78"/>
                <a:cs typeface="IRANSans" panose="020B0506030804020204" pitchFamily="34" charset="-78"/>
              </a:rPr>
              <a:t>نسخه بهبود یافته شامل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9D9209-1535-44C2-84DC-C08562CC9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090672"/>
            <a:ext cx="4000500" cy="1702479"/>
          </a:xfrm>
        </p:spPr>
        <p:txBody>
          <a:bodyPr/>
          <a:lstStyle/>
          <a:p>
            <a:pPr algn="just"/>
            <a:r>
              <a:rPr lang="en-US" dirty="0">
                <a:latin typeface="IRANSans" panose="020B0506030804020204" pitchFamily="34" charset="-78"/>
                <a:cs typeface="IRANSans" panose="020B0506030804020204" pitchFamily="34" charset="-78"/>
              </a:rPr>
              <a:t>Lamp Module</a:t>
            </a:r>
          </a:p>
          <a:p>
            <a:pPr algn="just"/>
            <a:r>
              <a:rPr lang="en-US" dirty="0">
                <a:latin typeface="IRANSans" panose="020B0506030804020204" pitchFamily="34" charset="-78"/>
                <a:cs typeface="IRANSans" panose="020B0506030804020204" pitchFamily="34" charset="-78"/>
              </a:rPr>
              <a:t>Appliance Module</a:t>
            </a:r>
          </a:p>
          <a:p>
            <a:pPr algn="just"/>
            <a:r>
              <a:rPr lang="en-US" dirty="0">
                <a:latin typeface="IRANSans" panose="020B0506030804020204" pitchFamily="34" charset="-78"/>
                <a:cs typeface="IRANSans" panose="020B0506030804020204" pitchFamily="34" charset="-78"/>
              </a:rPr>
              <a:t>Wall Switch</a:t>
            </a:r>
          </a:p>
          <a:p>
            <a:pPr algn="just"/>
            <a:r>
              <a:rPr lang="en-US" dirty="0">
                <a:latin typeface="IRANSans" panose="020B0506030804020204" pitchFamily="34" charset="-78"/>
                <a:cs typeface="IRANSans" panose="020B0506030804020204" pitchFamily="34" charset="-78"/>
              </a:rPr>
              <a:t>Timer module</a:t>
            </a:r>
          </a:p>
        </p:txBody>
      </p:sp>
    </p:spTree>
    <p:extLst>
      <p:ext uri="{BB962C8B-B14F-4D97-AF65-F5344CB8AC3E}">
        <p14:creationId xmlns:p14="http://schemas.microsoft.com/office/powerpoint/2010/main" val="390458122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C94269F-B459-4E64-A338-EA926F08F8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1823191" cy="609715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29A6AA-54CC-47FB-A161-85DA092B5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t"/>
          <a:lstStyle/>
          <a:p>
            <a:pPr algn="ctr"/>
            <a:r>
              <a:rPr lang="fa-IR" sz="2800" kern="0" spc="0" dirty="0">
                <a:latin typeface="IRANSans" panose="020B0506030804020204" pitchFamily="34" charset="-78"/>
                <a:cs typeface="IRANSans" panose="020B0506030804020204" pitchFamily="34" charset="-78"/>
              </a:rPr>
              <a:t>بر اساس تحقیقات </a:t>
            </a:r>
            <a:r>
              <a:rPr lang="en-US" sz="2800" kern="0" spc="0" dirty="0">
                <a:latin typeface="IRANSans" panose="020B0506030804020204" pitchFamily="34" charset="-78"/>
                <a:cs typeface="IRANSans" panose="020B0506030804020204" pitchFamily="34" charset="-78"/>
              </a:rPr>
              <a:t>ABI Researches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9D9209-1535-44C2-84DC-C08562CC9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346704"/>
            <a:ext cx="4000500" cy="1446447"/>
          </a:xfrm>
        </p:spPr>
        <p:txBody>
          <a:bodyPr/>
          <a:lstStyle/>
          <a:p>
            <a:pPr algn="just"/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تا سال ۲۰۱۲ بیش از ۱.۵ میلیون سیستم هوشمند در </a:t>
            </a:r>
            <a:r>
              <a:rPr lang="fa-IR" dirty="0" err="1">
                <a:latin typeface="IRANSans" panose="020B0506030804020204" pitchFamily="34" charset="-78"/>
                <a:cs typeface="IRANSans" panose="020B0506030804020204" pitchFamily="34" charset="-78"/>
              </a:rPr>
              <a:t>خانه‌های</a:t>
            </a:r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 آمریکا نصب شده است.</a:t>
            </a:r>
          </a:p>
        </p:txBody>
      </p:sp>
    </p:spTree>
    <p:extLst>
      <p:ext uri="{BB962C8B-B14F-4D97-AF65-F5344CB8AC3E}">
        <p14:creationId xmlns:p14="http://schemas.microsoft.com/office/powerpoint/2010/main" val="91842426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DAAF089C-7477-4401-9231-D6F6B12178C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1799" r="21799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4A1A8E-32A7-4D6A-9640-C17C0B33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سه نسل هوشمند سازی </a:t>
            </a:r>
            <a:r>
              <a:rPr lang="fa-IR" dirty="0" err="1">
                <a:latin typeface="IRANSans" panose="020B0506030804020204" pitchFamily="34" charset="-78"/>
                <a:cs typeface="IRANSans" panose="020B0506030804020204" pitchFamily="34" charset="-78"/>
              </a:rPr>
              <a:t>خانه‌ها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2F8BF-1369-4806-9196-586A9E6D24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81548"/>
            <a:ext cx="5472000" cy="5110452"/>
          </a:xfrm>
        </p:spPr>
        <p:txBody>
          <a:bodyPr anchor="ctr"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Wireless technology with proxy server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ZigBee automation</a:t>
            </a:r>
            <a:endParaRPr lang="fa-I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Artificial Intelligence controls electrical devices</a:t>
            </a:r>
            <a:endParaRPr lang="fa-I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Amazon Echo (Alexa)</a:t>
            </a:r>
            <a:endParaRPr lang="fa-IR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Robot buddy who interacts with humans</a:t>
            </a:r>
            <a:endParaRPr lang="fa-IR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Robot Rovio, Roomba</a:t>
            </a:r>
          </a:p>
          <a:p>
            <a:pPr lvl="1"/>
            <a:endParaRPr lang="fa-I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94DC0601-2CA5-49A1-8360-08A35437FEE0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/>
          <a:srcRect l="14642" r="14642"/>
          <a:stretch>
            <a:fillRect/>
          </a:stretch>
        </p:blipFill>
        <p:spPr/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217BBFAE-8CAF-40DA-88E6-8DA8706E1453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rcRect l="16057" r="160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008871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A267838-896B-48A1-8CBB-8B9A349016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1975393" y="0"/>
            <a:ext cx="7820526" cy="6191250"/>
          </a:xfr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7482607-9CE3-4718-8978-5132B5480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6" y="5066452"/>
            <a:ext cx="4498785" cy="64854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خانه هوشمند سبز</a:t>
            </a:r>
          </a:p>
        </p:txBody>
      </p:sp>
    </p:spTree>
    <p:extLst>
      <p:ext uri="{BB962C8B-B14F-4D97-AF65-F5344CB8AC3E}">
        <p14:creationId xmlns:p14="http://schemas.microsoft.com/office/powerpoint/2010/main" val="262134110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54A77636-4128-4F9E-95EC-FAD48394A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413385-EC1D-437E-9066-977E92609C94}"/>
              </a:ext>
            </a:extLst>
          </p:cNvPr>
          <p:cNvSpPr txBox="1"/>
          <p:nvPr/>
        </p:nvSpPr>
        <p:spPr>
          <a:xfrm>
            <a:off x="1115568" y="2736501"/>
            <a:ext cx="427024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800" dirty="0">
                <a:latin typeface="IRANSans Black" panose="020B0506030804020204" pitchFamily="34" charset="-78"/>
                <a:cs typeface="IRANSans Black" panose="020B0506030804020204" pitchFamily="34" charset="-78"/>
              </a:rPr>
              <a:t>مزایا و معایب خانه هوشمند</a:t>
            </a:r>
          </a:p>
          <a:p>
            <a:pPr algn="r" rtl="1"/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مهدی کوهستانی</a:t>
            </a:r>
          </a:p>
          <a:p>
            <a:pPr algn="r" rtl="1"/>
            <a:endParaRPr lang="fa-IR" sz="28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9" name="Picture Placeholder 19">
            <a:extLst>
              <a:ext uri="{FF2B5EF4-FFF2-40B4-BE49-F238E27FC236}">
                <a16:creationId xmlns:a16="http://schemas.microsoft.com/office/drawing/2014/main" id="{D6949469-5862-4D72-AFD5-BBCE579E3A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9" b="5809"/>
          <a:stretch>
            <a:fillRect/>
          </a:stretch>
        </p:blipFill>
        <p:spPr>
          <a:xfrm>
            <a:off x="5664912" y="545400"/>
            <a:ext cx="6527088" cy="5767200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91713882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8A9539D-D7A8-4268-8A19-A596930D31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5041" r="5041" b="10458"/>
          <a:stretch/>
        </p:blipFill>
        <p:spPr>
          <a:xfrm>
            <a:off x="0" y="418375"/>
            <a:ext cx="8687356" cy="5766116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5856A76-2A64-4A65-AC1A-AF3D43EDF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a-IR" sz="3600" kern="0" spc="0" dirty="0">
                <a:latin typeface="IRANSans" panose="020B0506030804020204" pitchFamily="34" charset="-78"/>
                <a:cs typeface="IRANSans" panose="020B0506030804020204" pitchFamily="34" charset="-78"/>
              </a:rPr>
              <a:t>رفاه و آسایش  را به زندگی روزانه شما اضافه می کند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509A5AC-3466-4A3A-8E5F-7B285C551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4704218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8A9539D-D7A8-4268-8A19-A596930D31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963420" y="0"/>
            <a:ext cx="9844472" cy="6191250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5856A76-2A64-4A65-AC1A-AF3D43EDF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7" y="4090220"/>
            <a:ext cx="4459766" cy="151557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a-IR" sz="3600" kern="0" spc="0" dirty="0">
                <a:latin typeface="IRANSans" panose="020B0506030804020204" pitchFamily="34" charset="-78"/>
                <a:cs typeface="IRANSans" panose="020B0506030804020204" pitchFamily="34" charset="-78"/>
              </a:rPr>
              <a:t>سفارشی سازی</a:t>
            </a:r>
          </a:p>
        </p:txBody>
      </p:sp>
    </p:spTree>
    <p:extLst>
      <p:ext uri="{BB962C8B-B14F-4D97-AF65-F5344CB8AC3E}">
        <p14:creationId xmlns:p14="http://schemas.microsoft.com/office/powerpoint/2010/main" val="61582455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3" name="Summary Zoom 2">
                <a:extLst>
                  <a:ext uri="{FF2B5EF4-FFF2-40B4-BE49-F238E27FC236}">
                    <a16:creationId xmlns:a16="http://schemas.microsoft.com/office/drawing/2014/main" id="{B9A43022-78A2-4AA1-B770-0BD0BB0451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32903294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E35447B7-81B8-4ECA-B1DB-161F006981C3}">
                    <psuz:zmPr id="{7AEEC8E7-626D-4763-89C9-733A7B91AC6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0A0D704C-53EF-4509-8CA5-997CC4870D65}">
                    <psuz:zmPr id="{93C9E769-EC6B-429A-98AA-A46B341EBCE6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EBE4B933-B8BE-49C6-9BA8-3C9EB1C459A0}">
                    <psuz:zmPr id="{74DD1B99-F6D6-421C-8B9D-2B01B3DF0E9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5589759B-762F-46B3-AF4B-24F7B02831F1}">
                    <psuz:zmPr id="{8D706630-C2FA-4DBB-B6B3-05F9C4F481D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277791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3" name="Summary Zoom 2">
                <a:extLst>
                  <a:ext uri="{FF2B5EF4-FFF2-40B4-BE49-F238E27FC236}">
                    <a16:creationId xmlns:a16="http://schemas.microsoft.com/office/drawing/2014/main" id="{B9A43022-78A2-4AA1-B770-0BD0BB04519E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2" name="Picture 2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1303020"/>
                  <a:ext cx="3657600" cy="205740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4" name="Picture 4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1303020"/>
                  <a:ext cx="3657600" cy="205740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5" name="Picture 5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69820" y="3497580"/>
                  <a:ext cx="3657600" cy="205740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6" name="Picture 6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64580" y="3497580"/>
                  <a:ext cx="3657600" cy="2057400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87527414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8A9539D-D7A8-4268-8A19-A596930D31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6579471" y="1471540"/>
            <a:ext cx="4904790" cy="3914921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5856A76-2A64-4A65-AC1A-AF3D43ED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961000"/>
            <a:ext cx="5472000" cy="93600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a-IR" sz="3600" kern="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امنیت</a:t>
            </a:r>
            <a:endParaRPr lang="fa-IR" sz="3600" kern="0" spc="0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49FE-D514-4129-91B6-0CAADC8CC5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D85F74-2686-4B7D-BA71-97380B0E87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429076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8A9539D-D7A8-4268-8A19-A596930D31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658761"/>
            <a:ext cx="8687356" cy="5407741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5856A76-2A64-4A65-AC1A-AF3D43EDF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a-IR" sz="3600" kern="0" spc="0" dirty="0">
                <a:latin typeface="IRANSans" panose="020B0506030804020204" pitchFamily="34" charset="-78"/>
                <a:cs typeface="IRANSans" panose="020B0506030804020204" pitchFamily="34" charset="-78"/>
              </a:rPr>
              <a:t>صرفه جویی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509A5AC-3466-4A3A-8E5F-7B285C551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4560323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8A9539D-D7A8-4268-8A19-A596930D31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471949"/>
            <a:ext cx="8687356" cy="5525728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5856A76-2A64-4A65-AC1A-AF3D43EDF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a-IR" sz="3600" kern="0" spc="0" dirty="0">
                <a:latin typeface="IRANSans" panose="020B0506030804020204" pitchFamily="34" charset="-78"/>
                <a:cs typeface="IRANSans" panose="020B0506030804020204" pitchFamily="34" charset="-78"/>
              </a:rPr>
              <a:t>هزینه بالا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8509A5AC-3466-4A3A-8E5F-7B285C551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870565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8A9539D-D7A8-4268-8A19-A596930D31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7074405" y="1684432"/>
            <a:ext cx="3914921" cy="3489135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5856A76-2A64-4A65-AC1A-AF3D43ED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2961000"/>
            <a:ext cx="5472000" cy="936000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a-IR" sz="3600" kern="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مخاطب خاص</a:t>
            </a:r>
            <a:endParaRPr lang="fa-IR" sz="3600" kern="0" spc="0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249FE-D514-4129-91B6-0CAADC8CC5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10911561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8A9539D-D7A8-4268-8A19-A596930D313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0" y="198072"/>
            <a:ext cx="11800422" cy="5809438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D5856A76-2A64-4A65-AC1A-AF3D43EDF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7" y="4090220"/>
            <a:ext cx="4459766" cy="151557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a-IR" sz="3600" kern="0" dirty="0">
                <a:latin typeface="IRANSans" panose="020B0506030804020204" pitchFamily="34" charset="-78"/>
                <a:cs typeface="IRANSans" panose="020B0506030804020204" pitchFamily="34" charset="-78"/>
              </a:rPr>
              <a:t>وابستگی</a:t>
            </a:r>
            <a:endParaRPr lang="fa-IR" sz="3600" kern="0" spc="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3657507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Placeholder 29">
            <a:extLst>
              <a:ext uri="{FF2B5EF4-FFF2-40B4-BE49-F238E27FC236}">
                <a16:creationId xmlns:a16="http://schemas.microsoft.com/office/drawing/2014/main" id="{611FFFA1-3CDB-4CB7-9DBE-27A33C807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9" b="5809"/>
          <a:stretch>
            <a:fillRect/>
          </a:stretch>
        </p:blipFill>
        <p:spPr>
          <a:xfrm>
            <a:off x="5664912" y="545400"/>
            <a:ext cx="6527088" cy="5767200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2C30AB-90F8-43E2-84B8-287CECC528CA}"/>
              </a:ext>
            </a:extLst>
          </p:cNvPr>
          <p:cNvSpPr txBox="1"/>
          <p:nvPr/>
        </p:nvSpPr>
        <p:spPr>
          <a:xfrm>
            <a:off x="1115568" y="2736501"/>
            <a:ext cx="427024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800" dirty="0">
                <a:latin typeface="IRANSans Black" panose="020B0506030804020204" pitchFamily="34" charset="-78"/>
                <a:cs typeface="IRANSans Black" panose="020B0506030804020204" pitchFamily="34" charset="-78"/>
              </a:rPr>
              <a:t>پروژه رایمند</a:t>
            </a:r>
          </a:p>
          <a:p>
            <a:pPr algn="r" rtl="1"/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مهدی </a:t>
            </a:r>
            <a:r>
              <a:rPr lang="fa-IR" sz="2800" dirty="0" err="1">
                <a:latin typeface="IRANSans" panose="020B0506030804020204" pitchFamily="34" charset="-78"/>
                <a:cs typeface="IRANSans" panose="020B0506030804020204" pitchFamily="34" charset="-78"/>
              </a:rPr>
              <a:t>مالوردی</a:t>
            </a:r>
            <a:endParaRPr lang="fa-IR" sz="2800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endParaRPr lang="fa-IR" sz="28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C280941-472A-4CB0-891C-3CEC57BF25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635125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1FAD311-6967-4939-B788-0EA73AC0AC9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-98" b="235"/>
          <a:stretch/>
        </p:blipFill>
        <p:spPr>
          <a:xfrm>
            <a:off x="2627254" y="107047"/>
            <a:ext cx="6949125" cy="60818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6061DC-31B5-4095-BE96-95AD1883C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7" y="4886632"/>
            <a:ext cx="4459766" cy="719165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پروژه خانه هوشمند رایمند</a:t>
            </a:r>
          </a:p>
        </p:txBody>
      </p:sp>
    </p:spTree>
    <p:extLst>
      <p:ext uri="{BB962C8B-B14F-4D97-AF65-F5344CB8AC3E}">
        <p14:creationId xmlns:p14="http://schemas.microsoft.com/office/powerpoint/2010/main" val="869893435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7B5AD5C-635D-4CEF-BFD8-ACB191BD9B2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285" r="12285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0F342084-C28E-446F-8C43-5D1AF1678363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/>
          <a:srcRect l="17248" r="17248"/>
          <a:stretch>
            <a:fillRect/>
          </a:stretch>
        </p:blipFill>
        <p:spPr/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DE97D95F-EDBF-4640-B6A0-007D9C60A252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rcRect l="14286" r="14286"/>
          <a:stretch>
            <a:fillRect/>
          </a:stretch>
        </p:blipFill>
        <p:spPr/>
      </p:pic>
      <p:sp>
        <p:nvSpPr>
          <p:cNvPr id="14" name="Title 8">
            <a:extLst>
              <a:ext uri="{FF2B5EF4-FFF2-40B4-BE49-F238E27FC236}">
                <a16:creationId xmlns:a16="http://schemas.microsoft.com/office/drawing/2014/main" id="{5E3A3DB0-A5B9-41E7-98A1-EF2AF62E1950}"/>
              </a:ext>
            </a:extLst>
          </p:cNvPr>
          <p:cNvSpPr txBox="1">
            <a:spLocks/>
          </p:cNvSpPr>
          <p:nvPr/>
        </p:nvSpPr>
        <p:spPr>
          <a:xfrm>
            <a:off x="937918" y="1865497"/>
            <a:ext cx="4459766" cy="3146839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3600" kern="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اهداف</a:t>
            </a:r>
          </a:p>
        </p:txBody>
      </p:sp>
    </p:spTree>
    <p:extLst>
      <p:ext uri="{BB962C8B-B14F-4D97-AF65-F5344CB8AC3E}">
        <p14:creationId xmlns:p14="http://schemas.microsoft.com/office/powerpoint/2010/main" val="346015955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7B5AD5C-635D-4CEF-BFD8-ACB191BD9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" b="158"/>
          <a:stretch/>
        </p:blipFill>
        <p:spPr>
          <a:xfrm>
            <a:off x="0" y="0"/>
            <a:ext cx="11795125" cy="6204155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24044E-FED5-41D7-B5BF-83326C15C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t"/>
          <a:lstStyle/>
          <a:p>
            <a:pPr algn="ctr"/>
            <a:r>
              <a:rPr lang="fa-IR" kern="0" spc="0" dirty="0">
                <a:latin typeface="IRANSans" panose="020B0506030804020204" pitchFamily="34" charset="-78"/>
                <a:cs typeface="IRANSans" panose="020B0506030804020204" pitchFamily="34" charset="-78"/>
              </a:rPr>
              <a:t>چشم انداز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13422-6CDD-4C2B-9C40-B04590BAED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2949678"/>
            <a:ext cx="4000500" cy="1843474"/>
          </a:xfrm>
        </p:spPr>
        <p:txBody>
          <a:bodyPr/>
          <a:lstStyle/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a-IR" sz="1800" dirty="0">
                <a:latin typeface="IRANSans" panose="020B0506030804020204" pitchFamily="34" charset="-78"/>
                <a:cs typeface="IRANSans" panose="020B0506030804020204" pitchFamily="34" charset="-78"/>
              </a:rPr>
              <a:t>واسط‌های سیستم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a-IR" sz="1800" dirty="0">
                <a:latin typeface="IRANSans" panose="020B0506030804020204" pitchFamily="34" charset="-78"/>
                <a:cs typeface="IRANSans" panose="020B0506030804020204" pitchFamily="34" charset="-78"/>
              </a:rPr>
              <a:t>واسط‌های کاربر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a-IR" sz="1800" dirty="0">
                <a:latin typeface="IRANSans" panose="020B0506030804020204" pitchFamily="34" charset="-78"/>
                <a:cs typeface="IRANSans" panose="020B0506030804020204" pitchFamily="34" charset="-78"/>
              </a:rPr>
              <a:t>واسط‌های سخت‌افزاری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a-IR" sz="1800" dirty="0">
                <a:latin typeface="IRANSans" panose="020B0506030804020204" pitchFamily="34" charset="-78"/>
                <a:cs typeface="IRANSans" panose="020B0506030804020204" pitchFamily="34" charset="-78"/>
              </a:rPr>
              <a:t>واسط‌های نرم‌افزاری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a-IR" sz="1800" dirty="0">
                <a:latin typeface="IRANSans" panose="020B0506030804020204" pitchFamily="34" charset="-78"/>
                <a:cs typeface="IRANSans" panose="020B0506030804020204" pitchFamily="34" charset="-78"/>
              </a:rPr>
              <a:t>واسط‌های ارتباطی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240282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2517814-3F80-41E3-A83D-A6EE88B27C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4852" r="4852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20D1C87-D4B3-4F9B-95CE-E35BADC6ED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fa-IR" dirty="0" err="1">
                <a:latin typeface="IRANSans" panose="020B0506030804020204" pitchFamily="34" charset="-78"/>
                <a:cs typeface="IRANSans" panose="020B0506030804020204" pitchFamily="34" charset="-78"/>
              </a:rPr>
              <a:t>تخمین‌ها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8943591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5">
            <a:extLst>
              <a:ext uri="{FF2B5EF4-FFF2-40B4-BE49-F238E27FC236}">
                <a16:creationId xmlns:a16="http://schemas.microsoft.com/office/drawing/2014/main" id="{2485667A-F432-4836-B402-B5A33B19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9" b="5809"/>
          <a:stretch>
            <a:fillRect/>
          </a:stretch>
        </p:blipFill>
        <p:spPr>
          <a:xfrm>
            <a:off x="5667091" y="546362"/>
            <a:ext cx="6524909" cy="5765275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E0D4B3B-BC49-43DB-9EB8-E6CC087C2C48}"/>
              </a:ext>
            </a:extLst>
          </p:cNvPr>
          <p:cNvSpPr txBox="1"/>
          <p:nvPr/>
        </p:nvSpPr>
        <p:spPr>
          <a:xfrm>
            <a:off x="1115568" y="2736501"/>
            <a:ext cx="427024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800" dirty="0">
                <a:latin typeface="IRANSans Black" panose="020B0506030804020204" pitchFamily="34" charset="-78"/>
                <a:cs typeface="IRANSans Black" panose="020B0506030804020204" pitchFamily="34" charset="-78"/>
              </a:rPr>
              <a:t>مقدمه</a:t>
            </a:r>
          </a:p>
          <a:p>
            <a:pPr algn="r" rtl="1"/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امیر سرتیپی</a:t>
            </a:r>
          </a:p>
          <a:p>
            <a:pPr algn="r" rtl="1"/>
            <a:endParaRPr lang="fa-IR" sz="28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3444521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FEC635C-FDFF-4727-8CB9-B541F46B33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5811" b="5811"/>
          <a:stretch>
            <a:fillRect/>
          </a:stretch>
        </p:blipFill>
        <p:spPr>
          <a:xfrm>
            <a:off x="6491288" y="1262063"/>
            <a:ext cx="4903787" cy="4333875"/>
          </a:xfr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36BC0546-2085-4191-8970-EB5570E6FCB0}"/>
              </a:ext>
            </a:extLst>
          </p:cNvPr>
          <p:cNvSpPr txBox="1">
            <a:spLocks/>
          </p:cNvSpPr>
          <p:nvPr/>
        </p:nvSpPr>
        <p:spPr>
          <a:xfrm>
            <a:off x="937918" y="1855580"/>
            <a:ext cx="4459766" cy="3146839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dirty="0" err="1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ویژگی‌ها</a:t>
            </a:r>
            <a:endParaRPr lang="fa-IR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endParaRPr lang="fa-IR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قابل اطمینان بودن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دسترس بودن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امنیت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قابلیت پشتیبانی</a:t>
            </a:r>
          </a:p>
          <a:p>
            <a:pPr marL="342900" indent="-342900" algn="r">
              <a:buFont typeface="Arial" panose="020B0604020202020204" pitchFamily="34" charset="0"/>
              <a:buChar char="•"/>
            </a:pPr>
            <a:r>
              <a:rPr lang="fa-IR" sz="24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قابل حمل بودن</a:t>
            </a:r>
          </a:p>
        </p:txBody>
      </p:sp>
    </p:spTree>
    <p:extLst>
      <p:ext uri="{BB962C8B-B14F-4D97-AF65-F5344CB8AC3E}">
        <p14:creationId xmlns:p14="http://schemas.microsoft.com/office/powerpoint/2010/main" val="76241320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A4BB6F22-6FC0-4740-A037-BDA0529BB3D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7571" r="7571"/>
          <a:stretch>
            <a:fillRect/>
          </a:stretch>
        </p:blipFill>
        <p:spPr/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1B0A333-4931-42CC-BAD6-5C278250C621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/>
          <a:srcRect t="5809" b="5809"/>
          <a:stretch>
            <a:fillRect/>
          </a:stretch>
        </p:blipFill>
        <p:spPr/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EB1B0500-36B6-49F9-8D7D-C3BA3E8D03AD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rcRect t="5809" b="5809"/>
          <a:stretch>
            <a:fillRect/>
          </a:stretch>
        </p:blipFill>
        <p:spPr/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CF32B1F9-7396-4D50-A001-616DF957F9AA}"/>
              </a:ext>
            </a:extLst>
          </p:cNvPr>
          <p:cNvSpPr txBox="1">
            <a:spLocks/>
          </p:cNvSpPr>
          <p:nvPr/>
        </p:nvSpPr>
        <p:spPr>
          <a:xfrm>
            <a:off x="974319" y="1727967"/>
            <a:ext cx="4459766" cy="3146839"/>
          </a:xfrm>
          <a:prstGeom prst="rect">
            <a:avLst/>
          </a:prstGeom>
          <a:solidFill>
            <a:schemeClr val="dk1">
              <a:alpha val="5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0" tIns="0" rIns="0" bIns="0" rtlCol="0" anchor="ctr">
            <a:noAutofit/>
          </a:bodyPr>
          <a:lstStyle>
            <a:lvl1pPr algn="l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امکانات</a:t>
            </a:r>
          </a:p>
        </p:txBody>
      </p:sp>
    </p:spTree>
    <p:extLst>
      <p:ext uri="{BB962C8B-B14F-4D97-AF65-F5344CB8AC3E}">
        <p14:creationId xmlns:p14="http://schemas.microsoft.com/office/powerpoint/2010/main" val="428970372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BBB2A00-2414-4922-98FC-B5DE914DED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157" r="11157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732AEE6-5F19-485E-9F73-97C65736C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kern="0" spc="0" dirty="0">
                <a:latin typeface="IRANSans" panose="020B0506030804020204" pitchFamily="34" charset="-78"/>
                <a:cs typeface="IRANSans" panose="020B0506030804020204" pitchFamily="34" charset="-78"/>
              </a:rPr>
              <a:t>با تشکر از </a:t>
            </a:r>
            <a:r>
              <a:rPr lang="fa-IR" kern="0" spc="0" dirty="0" err="1">
                <a:latin typeface="IRANSans" panose="020B0506030804020204" pitchFamily="34" charset="-78"/>
                <a:cs typeface="IRANSans" panose="020B0506030804020204" pitchFamily="34" charset="-78"/>
              </a:rPr>
              <a:t>همراهیتان</a:t>
            </a:r>
            <a:endParaRPr lang="fa-IR" kern="0" spc="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F821436-54DD-4E55-9652-A4A0A4D51E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631407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4D647A7-E63A-4B1E-9F7F-39656E4D3E8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2240" r="12240"/>
          <a:stretch>
            <a:fillRect/>
          </a:stretch>
        </p:blipFill>
        <p:spPr>
          <a:xfrm>
            <a:off x="3451225" y="176213"/>
            <a:ext cx="4905375" cy="4333875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C20A26E-57E9-46F2-B583-FBE9EE9FA2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67912" y="5004574"/>
            <a:ext cx="5472000" cy="4680434"/>
          </a:xfrm>
        </p:spPr>
        <p:txBody>
          <a:bodyPr/>
          <a:lstStyle/>
          <a:p>
            <a:pPr marL="0" indent="0" algn="ctr">
              <a:buNone/>
            </a:pPr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خانه هوشمند چیست؟</a:t>
            </a:r>
          </a:p>
        </p:txBody>
      </p:sp>
    </p:spTree>
    <p:extLst>
      <p:ext uri="{BB962C8B-B14F-4D97-AF65-F5344CB8AC3E}">
        <p14:creationId xmlns:p14="http://schemas.microsoft.com/office/powerpoint/2010/main" val="45613567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E2BFA9D-2178-429A-9239-31E21DFE7A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8178" r="18178"/>
          <a:stretch>
            <a:fillRect/>
          </a:stretch>
        </p:blipFill>
        <p:spPr/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3AFFC2-3AFA-4BC2-B452-9C09FCA7BD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89000"/>
            <a:ext cx="5472000" cy="4680000"/>
          </a:xfrm>
        </p:spPr>
        <p:txBody>
          <a:bodyPr anchor="ctr"/>
          <a:lstStyle/>
          <a:p>
            <a:pPr marL="0" indent="0">
              <a:buNone/>
            </a:pPr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مقدمه ای بر موضوع خانه هوشمند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441FA92-6FB0-4F70-862B-4ACE426D1456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/>
          <a:srcRect l="5803" r="5803"/>
          <a:stretch>
            <a:fillRect/>
          </a:stretch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41DCE28-00E5-4ECF-BE5E-4DD3F9F22A5A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/>
          <a:srcRect l="18037" r="18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141071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EA267838-896B-48A1-8CBB-8B9A3490165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616" r="616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A7482607-9CE3-4718-8978-5132B5480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686" y="5066452"/>
            <a:ext cx="4498785" cy="64854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چرا خانه هوشمند</a:t>
            </a:r>
          </a:p>
        </p:txBody>
      </p:sp>
    </p:spTree>
    <p:extLst>
      <p:ext uri="{BB962C8B-B14F-4D97-AF65-F5344CB8AC3E}">
        <p14:creationId xmlns:p14="http://schemas.microsoft.com/office/powerpoint/2010/main" val="428667031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6">
            <a:extLst>
              <a:ext uri="{FF2B5EF4-FFF2-40B4-BE49-F238E27FC236}">
                <a16:creationId xmlns:a16="http://schemas.microsoft.com/office/drawing/2014/main" id="{FA863DA8-22C5-4438-91DC-4A696C7CA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F30C3D-FDE5-46DB-8284-0EB2F7134F7C}"/>
              </a:ext>
            </a:extLst>
          </p:cNvPr>
          <p:cNvSpPr txBox="1"/>
          <p:nvPr/>
        </p:nvSpPr>
        <p:spPr>
          <a:xfrm>
            <a:off x="1115568" y="2736501"/>
            <a:ext cx="4270248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800" dirty="0">
                <a:latin typeface="IRANSans Black" panose="020B0506030804020204" pitchFamily="34" charset="-78"/>
                <a:cs typeface="IRANSans Black" panose="020B0506030804020204" pitchFamily="34" charset="-78"/>
              </a:rPr>
              <a:t>تاریخچه خانه‌ هوشمند</a:t>
            </a:r>
          </a:p>
          <a:p>
            <a:pPr algn="r" rtl="1"/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سجاد </a:t>
            </a:r>
            <a:r>
              <a:rPr lang="fa-IR" sz="2800" dirty="0" err="1">
                <a:latin typeface="IRANSans" panose="020B0506030804020204" pitchFamily="34" charset="-78"/>
                <a:cs typeface="IRANSans" panose="020B0506030804020204" pitchFamily="34" charset="-78"/>
              </a:rPr>
              <a:t>هاشمیان</a:t>
            </a:r>
            <a:endParaRPr lang="fa-IR" sz="2800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endParaRPr lang="fa-IR" sz="28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1" name="Picture Placeholder 36">
            <a:extLst>
              <a:ext uri="{FF2B5EF4-FFF2-40B4-BE49-F238E27FC236}">
                <a16:creationId xmlns:a16="http://schemas.microsoft.com/office/drawing/2014/main" id="{3C8C033A-5EEC-4EF1-AF02-CF7E8DCD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09" b="5809"/>
          <a:stretch>
            <a:fillRect/>
          </a:stretch>
        </p:blipFill>
        <p:spPr>
          <a:xfrm>
            <a:off x="5664912" y="545400"/>
            <a:ext cx="6527088" cy="5767200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41118868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D9927DB1-A3D1-486E-B95D-D14AA49740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1330350"/>
                  </p:ext>
                </p:extLst>
              </p:nvPr>
            </p:nvGraphicFramePr>
            <p:xfrm>
              <a:off x="282088" y="3429000"/>
              <a:ext cx="3048000" cy="1714500"/>
            </p:xfrm>
            <a:graphic>
              <a:graphicData uri="http://schemas.microsoft.com/office/powerpoint/2016/slidezoom">
                <pslz:sldZm>
                  <pslz:sldZmObj sldId="292" cId="1324077767">
                    <pslz:zmPr id="{69AECE05-07CE-46D7-A4B8-FFDA6C5EB012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76200">
                          <a:solidFill>
                            <a:schemeClr val="accent1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Slide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D9927DB1-A3D1-486E-B95D-D14AA49740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2088" y="3429000"/>
                <a:ext cx="3048000" cy="1714500"/>
              </a:xfrm>
              <a:prstGeom prst="rect">
                <a:avLst/>
              </a:prstGeom>
              <a:ln w="76200">
                <a:solidFill>
                  <a:schemeClr val="accent1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67C62590-9CD0-4732-A317-276F6632E1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8110723"/>
                  </p:ext>
                </p:extLst>
              </p:nvPr>
            </p:nvGraphicFramePr>
            <p:xfrm>
              <a:off x="1806088" y="678251"/>
              <a:ext cx="3048000" cy="1714500"/>
            </p:xfrm>
            <a:graphic>
              <a:graphicData uri="http://schemas.microsoft.com/office/powerpoint/2016/slidezoom">
                <pslz:sldZm>
                  <pslz:sldZmObj sldId="293" cId="1840228062">
                    <pslz:zmPr id="{EFF45B50-6953-4765-A888-BD69C55F724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76200">
                          <a:solidFill>
                            <a:schemeClr val="accent2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67C62590-9CD0-4732-A317-276F6632E1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06088" y="678251"/>
                <a:ext cx="3048000" cy="1714500"/>
              </a:xfrm>
              <a:prstGeom prst="rect">
                <a:avLst/>
              </a:prstGeom>
              <a:ln w="76200">
                <a:solidFill>
                  <a:schemeClr val="accent2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999B7907-3C60-42FD-AFCF-E466B34C23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3005339"/>
                  </p:ext>
                </p:extLst>
              </p:nvPr>
            </p:nvGraphicFramePr>
            <p:xfrm>
              <a:off x="3498121" y="3429000"/>
              <a:ext cx="3048000" cy="1714500"/>
            </p:xfrm>
            <a:graphic>
              <a:graphicData uri="http://schemas.microsoft.com/office/powerpoint/2016/slidezoom">
                <pslz:sldZm>
                  <pslz:sldZmObj sldId="295" cId="346159163">
                    <pslz:zmPr id="{AAB578EB-46C8-4F60-BFC5-4FFB3A02F582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76200">
                          <a:solidFill>
                            <a:schemeClr val="accent3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99B7907-3C60-42FD-AFCF-E466B34C23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98121" y="3429000"/>
                <a:ext cx="3048000" cy="1714500"/>
              </a:xfrm>
              <a:prstGeom prst="rect">
                <a:avLst/>
              </a:prstGeom>
              <a:ln w="76200">
                <a:solidFill>
                  <a:schemeClr val="accent3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8A42B8C1-5CDE-47FA-AFB8-DE2C120BBA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0909419"/>
                  </p:ext>
                </p:extLst>
              </p:nvPr>
            </p:nvGraphicFramePr>
            <p:xfrm>
              <a:off x="5006487" y="675914"/>
              <a:ext cx="3048000" cy="1714500"/>
            </p:xfrm>
            <a:graphic>
              <a:graphicData uri="http://schemas.microsoft.com/office/powerpoint/2016/slidezoom">
                <pslz:sldZm>
                  <pslz:sldZmObj sldId="297" cId="3258811589">
                    <pslz:zmPr id="{C98F8E15-4274-443D-850F-CF7D1F948CC3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76200">
                          <a:solidFill>
                            <a:schemeClr val="accent4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1" name="Slide Zoom 10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A42B8C1-5CDE-47FA-AFB8-DE2C120BBA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06487" y="675914"/>
                <a:ext cx="3048000" cy="1714500"/>
              </a:xfrm>
              <a:prstGeom prst="rect">
                <a:avLst/>
              </a:prstGeom>
              <a:ln w="76200">
                <a:solidFill>
                  <a:schemeClr val="accent4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4F0456EC-AD82-435D-850B-A16745FD59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0152546"/>
                  </p:ext>
                </p:extLst>
              </p:nvPr>
            </p:nvGraphicFramePr>
            <p:xfrm>
              <a:off x="6714154" y="3420224"/>
              <a:ext cx="3048000" cy="1714500"/>
            </p:xfrm>
            <a:graphic>
              <a:graphicData uri="http://schemas.microsoft.com/office/powerpoint/2016/slidezoom">
                <pslz:sldZm>
                  <pslz:sldZmObj sldId="296" cId="3904581229">
                    <pslz:zmPr id="{C32BB301-3804-4973-8C87-CF472BAE8867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76200">
                          <a:solidFill>
                            <a:srgbClr val="002060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F0456EC-AD82-435D-850B-A16745FD59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14154" y="3420224"/>
                <a:ext cx="3048000" cy="1714500"/>
              </a:xfrm>
              <a:prstGeom prst="rect">
                <a:avLst/>
              </a:prstGeom>
              <a:ln w="76200">
                <a:solidFill>
                  <a:srgbClr val="002060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FCD9A969-84F1-442A-BCD7-8E1AFCFCA4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8458117"/>
                  </p:ext>
                </p:extLst>
              </p:nvPr>
            </p:nvGraphicFramePr>
            <p:xfrm>
              <a:off x="8206888" y="691945"/>
              <a:ext cx="3048000" cy="1714500"/>
            </p:xfrm>
            <a:graphic>
              <a:graphicData uri="http://schemas.microsoft.com/office/powerpoint/2016/slidezoom">
                <pslz:sldZm>
                  <pslz:sldZmObj sldId="298" cId="918424260">
                    <pslz:zmPr id="{BCFCD5B3-3422-4C7D-9FF0-FC3DC57B693A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76200">
                          <a:solidFill>
                            <a:schemeClr val="accent6"/>
                          </a:solidFill>
                        </a:ln>
                        <a:effectLst>
                          <a:softEdge rad="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CD9A969-84F1-442A-BCD7-8E1AFCFCA4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06888" y="691945"/>
                <a:ext cx="3048000" cy="1714500"/>
              </a:xfrm>
              <a:prstGeom prst="rect">
                <a:avLst/>
              </a:prstGeom>
              <a:ln w="76200">
                <a:solidFill>
                  <a:schemeClr val="accent6"/>
                </a:solidFill>
              </a:ln>
              <a:effectLst>
                <a:softEdge rad="0"/>
              </a:effectLst>
            </p:spPr>
          </p:pic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3BAC50-25CD-49CD-BF55-4585D2765137}"/>
              </a:ext>
            </a:extLst>
          </p:cNvPr>
          <p:cNvCxnSpPr/>
          <p:nvPr/>
        </p:nvCxnSpPr>
        <p:spPr>
          <a:xfrm>
            <a:off x="0" y="2920181"/>
            <a:ext cx="12192000" cy="0"/>
          </a:xfrm>
          <a:prstGeom prst="line">
            <a:avLst/>
          </a:prstGeom>
          <a:ln w="762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537C8932-EC32-4C0C-8329-F55F1D8E42C0}"/>
              </a:ext>
            </a:extLst>
          </p:cNvPr>
          <p:cNvSpPr/>
          <p:nvPr/>
        </p:nvSpPr>
        <p:spPr>
          <a:xfrm>
            <a:off x="1443523" y="2552698"/>
            <a:ext cx="725129" cy="725129"/>
          </a:xfrm>
          <a:prstGeom prst="ellipse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500" dirty="0">
                <a:cs typeface="B Mitra" panose="00000400000000000000" pitchFamily="2" charset="-78"/>
              </a:rPr>
              <a:t>1900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559C01-3072-4D67-B511-F65EC0D30FDB}"/>
              </a:ext>
            </a:extLst>
          </p:cNvPr>
          <p:cNvCxnSpPr>
            <a:stCxn id="18" idx="4"/>
            <a:endCxn id="5" idx="0"/>
          </p:cNvCxnSpPr>
          <p:nvPr/>
        </p:nvCxnSpPr>
        <p:spPr>
          <a:xfrm>
            <a:off x="1806088" y="3277827"/>
            <a:ext cx="0" cy="1511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7CC5341-3DC2-4773-B898-92BA4C78D81E}"/>
              </a:ext>
            </a:extLst>
          </p:cNvPr>
          <p:cNvSpPr/>
          <p:nvPr/>
        </p:nvSpPr>
        <p:spPr>
          <a:xfrm>
            <a:off x="2967523" y="2543924"/>
            <a:ext cx="725129" cy="725129"/>
          </a:xfrm>
          <a:prstGeom prst="ellipse">
            <a:avLst/>
          </a:prstGeom>
          <a:ln w="76200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500" dirty="0">
                <a:cs typeface="B Mitra" panose="00000400000000000000" pitchFamily="2" charset="-78"/>
              </a:rPr>
              <a:t>1900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F4D8354-C2F4-4C42-A43F-863E0F85B915}"/>
              </a:ext>
            </a:extLst>
          </p:cNvPr>
          <p:cNvSpPr/>
          <p:nvPr/>
        </p:nvSpPr>
        <p:spPr>
          <a:xfrm>
            <a:off x="4659557" y="2552698"/>
            <a:ext cx="725129" cy="725129"/>
          </a:xfrm>
          <a:prstGeom prst="ellips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500" dirty="0">
                <a:cs typeface="B Mitra" panose="00000400000000000000" pitchFamily="2" charset="-78"/>
              </a:rPr>
              <a:t>1966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A3C71B-6FFD-442E-BB01-E472FC6F7EDC}"/>
              </a:ext>
            </a:extLst>
          </p:cNvPr>
          <p:cNvCxnSpPr>
            <a:stCxn id="27" idx="4"/>
            <a:endCxn id="9" idx="0"/>
          </p:cNvCxnSpPr>
          <p:nvPr/>
        </p:nvCxnSpPr>
        <p:spPr>
          <a:xfrm flipH="1">
            <a:off x="5022121" y="3277827"/>
            <a:ext cx="1" cy="151173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0C88E897-A2F6-4D2C-9D6F-2A33F3574A4B}"/>
              </a:ext>
            </a:extLst>
          </p:cNvPr>
          <p:cNvSpPr/>
          <p:nvPr/>
        </p:nvSpPr>
        <p:spPr>
          <a:xfrm>
            <a:off x="6167923" y="2552698"/>
            <a:ext cx="725129" cy="725129"/>
          </a:xfrm>
          <a:prstGeom prst="ellipse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500" dirty="0">
                <a:cs typeface="B Mitra" panose="00000400000000000000" pitchFamily="2" charset="-78"/>
              </a:rPr>
              <a:t>1975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A37287-E92A-48BD-84EA-331C45DEB8F6}"/>
              </a:ext>
            </a:extLst>
          </p:cNvPr>
          <p:cNvSpPr/>
          <p:nvPr/>
        </p:nvSpPr>
        <p:spPr>
          <a:xfrm>
            <a:off x="7876330" y="2557616"/>
            <a:ext cx="725129" cy="725129"/>
          </a:xfrm>
          <a:prstGeom prst="ellipse">
            <a:avLst/>
          </a:prstGeom>
          <a:ln w="7620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500" dirty="0">
                <a:cs typeface="B Mitra" panose="00000400000000000000" pitchFamily="2" charset="-78"/>
              </a:rPr>
              <a:t>1978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5700742-4ACF-4435-824C-C7970CDFA7C8}"/>
              </a:ext>
            </a:extLst>
          </p:cNvPr>
          <p:cNvCxnSpPr>
            <a:stCxn id="38" idx="4"/>
            <a:endCxn id="13" idx="0"/>
          </p:cNvCxnSpPr>
          <p:nvPr/>
        </p:nvCxnSpPr>
        <p:spPr>
          <a:xfrm flipH="1">
            <a:off x="8238154" y="3282745"/>
            <a:ext cx="741" cy="137479"/>
          </a:xfrm>
          <a:prstGeom prst="line">
            <a:avLst/>
          </a:prstGeom>
          <a:ln w="762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AA4628A-4EC1-408A-B068-EE479335DEE7}"/>
              </a:ext>
            </a:extLst>
          </p:cNvPr>
          <p:cNvSpPr/>
          <p:nvPr/>
        </p:nvSpPr>
        <p:spPr>
          <a:xfrm>
            <a:off x="9377861" y="2543924"/>
            <a:ext cx="725129" cy="725129"/>
          </a:xfrm>
          <a:prstGeom prst="ellipse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1500" dirty="0">
                <a:cs typeface="B Mitra" panose="00000400000000000000" pitchFamily="2" charset="-78"/>
              </a:rPr>
              <a:t>2012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B0BB59-35F6-43C6-BDD1-D4F104726815}"/>
              </a:ext>
            </a:extLst>
          </p:cNvPr>
          <p:cNvCxnSpPr>
            <a:stCxn id="21" idx="0"/>
            <a:endCxn id="7" idx="2"/>
          </p:cNvCxnSpPr>
          <p:nvPr/>
        </p:nvCxnSpPr>
        <p:spPr>
          <a:xfrm flipV="1">
            <a:off x="3330088" y="2392751"/>
            <a:ext cx="0" cy="15117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4423E1E-7404-4D6F-B778-B4EEFF52F41E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6530488" y="2436999"/>
            <a:ext cx="0" cy="11569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2C43D6-3867-405A-9152-25EE85138DDB}"/>
              </a:ext>
            </a:extLst>
          </p:cNvPr>
          <p:cNvCxnSpPr>
            <a:cxnSpLocks/>
            <a:stCxn id="42" idx="0"/>
            <a:endCxn id="15" idx="2"/>
          </p:cNvCxnSpPr>
          <p:nvPr/>
        </p:nvCxnSpPr>
        <p:spPr>
          <a:xfrm flipH="1" flipV="1">
            <a:off x="9730888" y="2406445"/>
            <a:ext cx="9538" cy="137479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04825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C94269F-B459-4E64-A338-EA926F08F8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b="8103"/>
          <a:stretch/>
        </p:blipFill>
        <p:spPr>
          <a:xfrm>
            <a:off x="-1" y="111621"/>
            <a:ext cx="12192001" cy="609715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B29A6AA-54CC-47FB-A161-85DA092B5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fa-IR" sz="3200" dirty="0">
                <a:latin typeface="IRANSans" panose="020B0506030804020204" pitchFamily="34" charset="-78"/>
                <a:cs typeface="IRANSans" panose="020B0506030804020204" pitchFamily="34" charset="-78"/>
              </a:rPr>
              <a:t> ایده برای خودکار کردن کارهای تکراری و خسته کننده</a:t>
            </a:r>
            <a:br>
              <a:rPr lang="fa-IR" sz="3200" dirty="0">
                <a:latin typeface="IRANSans" panose="020B0506030804020204" pitchFamily="34" charset="-78"/>
                <a:cs typeface="IRANSans" panose="020B0506030804020204" pitchFamily="34" charset="-78"/>
              </a:rPr>
            </a:br>
            <a:endParaRPr lang="fa-IR" sz="3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99D9209-1535-44C2-84DC-C08562CC9B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fa-IR" dirty="0" err="1">
                <a:latin typeface="IRANSans" panose="020B0506030804020204" pitchFamily="34" charset="-78"/>
                <a:cs typeface="IRANSans" panose="020B0506030804020204" pitchFamily="34" charset="-78"/>
              </a:rPr>
              <a:t>آبگرمکن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/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چرخ خیاطی</a:t>
            </a:r>
          </a:p>
          <a:p>
            <a:pPr algn="r"/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…</a:t>
            </a:r>
          </a:p>
          <a:p>
            <a:pPr algn="r"/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2407776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190</Words>
  <Application>Microsoft Office PowerPoint</Application>
  <PresentationFormat>Widescreen</PresentationFormat>
  <Paragraphs>65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Corbel</vt:lpstr>
      <vt:lpstr>IRANSans</vt:lpstr>
      <vt:lpstr>IRANSans Black</vt:lpstr>
      <vt:lpstr>Segoe UI</vt:lpstr>
      <vt:lpstr>Times New Roman</vt:lpstr>
      <vt:lpstr>Office Theme</vt:lpstr>
      <vt:lpstr>خانه هوشمند</vt:lpstr>
      <vt:lpstr>PowerPoint Presentation</vt:lpstr>
      <vt:lpstr>PowerPoint Presentation</vt:lpstr>
      <vt:lpstr>PowerPoint Presentation</vt:lpstr>
      <vt:lpstr>PowerPoint Presentation</vt:lpstr>
      <vt:lpstr>چرا خانه هوشمند</vt:lpstr>
      <vt:lpstr>PowerPoint Presentation</vt:lpstr>
      <vt:lpstr>PowerPoint Presentation</vt:lpstr>
      <vt:lpstr> ایده برای خودکار کردن کارهای تکراری و خسته کننده </vt:lpstr>
      <vt:lpstr>گسترش شبکه برق </vt:lpstr>
      <vt:lpstr>PowerPoint Presentation</vt:lpstr>
      <vt:lpstr>PowerPoint Presentation</vt:lpstr>
      <vt:lpstr>نسخه بهبود یافته شامل</vt:lpstr>
      <vt:lpstr>بر اساس تحقیقات ABI Researches</vt:lpstr>
      <vt:lpstr>سه نسل هوشمند سازی خانه‌ها</vt:lpstr>
      <vt:lpstr>خانه هوشمند سبز</vt:lpstr>
      <vt:lpstr>PowerPoint Presentation</vt:lpstr>
      <vt:lpstr>رفاه و آسایش  را به زندگی روزانه شما اضافه می کند</vt:lpstr>
      <vt:lpstr>سفارشی سازی</vt:lpstr>
      <vt:lpstr>امنیت</vt:lpstr>
      <vt:lpstr>صرفه جویی</vt:lpstr>
      <vt:lpstr>هزینه بالا</vt:lpstr>
      <vt:lpstr>مخاطب خاص</vt:lpstr>
      <vt:lpstr>وابستگی</vt:lpstr>
      <vt:lpstr>PowerPoint Presentation</vt:lpstr>
      <vt:lpstr>پروژه خانه هوشمند رایمند</vt:lpstr>
      <vt:lpstr>PowerPoint Presentation</vt:lpstr>
      <vt:lpstr>چشم انداز</vt:lpstr>
      <vt:lpstr>تخمین‌ها</vt:lpstr>
      <vt:lpstr>PowerPoint Presentation</vt:lpstr>
      <vt:lpstr>PowerPoint Presentation</vt:lpstr>
      <vt:lpstr>با تشکر از همراهیتان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2018-12-16T22:04:34Z</dcterms:created>
  <dcterms:modified xsi:type="dcterms:W3CDTF">2018-12-17T08:23:21Z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